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media/image7.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4"/>
  </p:notesMasterIdLst>
  <p:sldIdLst>
    <p:sldId id="256" r:id="rId2"/>
    <p:sldId id="257" r:id="rId3"/>
    <p:sldId id="259" r:id="rId4"/>
    <p:sldId id="260" r:id="rId5"/>
    <p:sldId id="267" r:id="rId6"/>
    <p:sldId id="261" r:id="rId7"/>
    <p:sldId id="262" r:id="rId8"/>
    <p:sldId id="268" r:id="rId9"/>
    <p:sldId id="263" r:id="rId10"/>
    <p:sldId id="264" r:id="rId11"/>
    <p:sldId id="265" r:id="rId12"/>
    <p:sldId id="266"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0" autoAdjust="0"/>
    <p:restoredTop sz="94660"/>
  </p:normalViewPr>
  <p:slideViewPr>
    <p:cSldViewPr snapToGrid="0">
      <p:cViewPr varScale="1">
        <p:scale>
          <a:sx n="108" d="100"/>
          <a:sy n="108" d="100"/>
        </p:scale>
        <p:origin x="42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D58CCE-E620-4F3C-9B28-D9B9FA02FFA0}" type="datetimeFigureOut">
              <a:rPr lang="en-US" smtClean="0"/>
              <a:t>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1613D8-45AC-45DE-8D29-E98F102EDDE2}" type="slidenum">
              <a:rPr lang="en-US" smtClean="0"/>
              <a:t>‹#›</a:t>
            </a:fld>
            <a:endParaRPr lang="en-US"/>
          </a:p>
        </p:txBody>
      </p:sp>
    </p:spTree>
    <p:extLst>
      <p:ext uri="{BB962C8B-B14F-4D97-AF65-F5344CB8AC3E}">
        <p14:creationId xmlns:p14="http://schemas.microsoft.com/office/powerpoint/2010/main" val="2212742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2/8/2023</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D4DBE-F22A-58D0-A256-750D4CD21E01}"/>
              </a:ext>
            </a:extLst>
          </p:cNvPr>
          <p:cNvSpPr>
            <a:spLocks noGrp="1"/>
          </p:cNvSpPr>
          <p:nvPr>
            <p:ph type="ctrTitle"/>
          </p:nvPr>
        </p:nvSpPr>
        <p:spPr/>
        <p:txBody>
          <a:bodyPr/>
          <a:lstStyle/>
          <a:p>
            <a:r>
              <a:rPr lang="en-US" dirty="0"/>
              <a:t>The Kalamazoo Route Planner Project</a:t>
            </a:r>
          </a:p>
        </p:txBody>
      </p:sp>
      <p:sp>
        <p:nvSpPr>
          <p:cNvPr id="3" name="Subtitle 2">
            <a:extLst>
              <a:ext uri="{FF2B5EF4-FFF2-40B4-BE49-F238E27FC236}">
                <a16:creationId xmlns:a16="http://schemas.microsoft.com/office/drawing/2014/main" id="{9F07FBFF-5192-8EA1-95CE-3DE1FBE539A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9433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9" name="Rectangle 18">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ED773F2-14AA-7BF0-0A02-A4B04C85C05D}"/>
              </a:ext>
            </a:extLst>
          </p:cNvPr>
          <p:cNvPicPr>
            <a:picLocks noChangeAspect="1"/>
          </p:cNvPicPr>
          <p:nvPr/>
        </p:nvPicPr>
        <p:blipFill rotWithShape="1">
          <a:blip r:embed="rId2">
            <a:alphaModFix amt="40000"/>
          </a:blip>
          <a:srcRect t="3706" b="12024"/>
          <a:stretch/>
        </p:blipFill>
        <p:spPr>
          <a:xfrm>
            <a:off x="-3175" y="10"/>
            <a:ext cx="12192000" cy="6857990"/>
          </a:xfrm>
          <a:prstGeom prst="rect">
            <a:avLst/>
          </a:prstGeom>
        </p:spPr>
      </p:pic>
      <p:sp>
        <p:nvSpPr>
          <p:cNvPr id="2" name="Title 1">
            <a:extLst>
              <a:ext uri="{FF2B5EF4-FFF2-40B4-BE49-F238E27FC236}">
                <a16:creationId xmlns:a16="http://schemas.microsoft.com/office/drawing/2014/main" id="{F74B2A47-A9E0-FEBD-B570-421BB9403658}"/>
              </a:ext>
            </a:extLst>
          </p:cNvPr>
          <p:cNvSpPr>
            <a:spLocks noGrp="1"/>
          </p:cNvSpPr>
          <p:nvPr>
            <p:ph type="title"/>
          </p:nvPr>
        </p:nvSpPr>
        <p:spPr>
          <a:xfrm>
            <a:off x="684212" y="685799"/>
            <a:ext cx="8001000" cy="2971801"/>
          </a:xfrm>
        </p:spPr>
        <p:txBody>
          <a:bodyPr vert="horz" lIns="91440" tIns="45720" rIns="91440" bIns="45720" rtlCol="0" anchor="b">
            <a:normAutofit/>
          </a:bodyPr>
          <a:lstStyle/>
          <a:p>
            <a:r>
              <a:rPr lang="en-US" sz="4800"/>
              <a:t>Current Plans</a:t>
            </a:r>
          </a:p>
        </p:txBody>
      </p:sp>
    </p:spTree>
    <p:extLst>
      <p:ext uri="{BB962C8B-B14F-4D97-AF65-F5344CB8AC3E}">
        <p14:creationId xmlns:p14="http://schemas.microsoft.com/office/powerpoint/2010/main" val="98537987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F1EF17D-1B70-428C-8A8A-A2C5B390E1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2" name="Straight Connector 11">
              <a:extLst>
                <a:ext uri="{FF2B5EF4-FFF2-40B4-BE49-F238E27FC236}">
                  <a16:creationId xmlns:a16="http://schemas.microsoft.com/office/drawing/2014/main" id="{12FAEDF3-CEC8-4BF6-8EA7-4079C47183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98DB8F4-CD77-4FCC-8544-ADE8B478C1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2202DFE-039D-48E4-8536-FA30F24894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1F05E26-510E-4164-83C7-28E4FE9D7E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632161A-50D4-4D96-887A-98FC92093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8" name="Rectangle 17">
            <a:extLst>
              <a:ext uri="{FF2B5EF4-FFF2-40B4-BE49-F238E27FC236}">
                <a16:creationId xmlns:a16="http://schemas.microsoft.com/office/drawing/2014/main" id="{B9403C7F-76AE-4587-92A2-D4E41EBE6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7B0F95-8827-6FFA-DD9C-38D4B75F90F8}"/>
              </a:ext>
            </a:extLst>
          </p:cNvPr>
          <p:cNvSpPr>
            <a:spLocks noGrp="1"/>
          </p:cNvSpPr>
          <p:nvPr>
            <p:ph type="title"/>
          </p:nvPr>
        </p:nvSpPr>
        <p:spPr>
          <a:xfrm>
            <a:off x="4035729" y="321727"/>
            <a:ext cx="7670496" cy="1507067"/>
          </a:xfrm>
        </p:spPr>
        <p:txBody>
          <a:bodyPr vert="horz" lIns="91440" tIns="45720" rIns="91440" bIns="45720" rtlCol="0" anchor="ctr">
            <a:normAutofit/>
          </a:bodyPr>
          <a:lstStyle/>
          <a:p>
            <a:pPr algn="ctr"/>
            <a:r>
              <a:rPr lang="en-US" sz="3600" dirty="0"/>
              <a:t>Pre-Production to production</a:t>
            </a:r>
          </a:p>
        </p:txBody>
      </p:sp>
      <p:pic>
        <p:nvPicPr>
          <p:cNvPr id="6" name="Content Placeholder 5" descr="Graphical user interface, text&#10;&#10;Description automatically generated">
            <a:extLst>
              <a:ext uri="{FF2B5EF4-FFF2-40B4-BE49-F238E27FC236}">
                <a16:creationId xmlns:a16="http://schemas.microsoft.com/office/drawing/2014/main" id="{B4AAD51A-05F5-524B-776B-12CAA88464CD}"/>
              </a:ext>
            </a:extLst>
          </p:cNvPr>
          <p:cNvPicPr>
            <a:picLocks noGrp="1" noChangeAspect="1"/>
          </p:cNvPicPr>
          <p:nvPr>
            <p:ph idx="1"/>
          </p:nvPr>
        </p:nvPicPr>
        <p:blipFill rotWithShape="1">
          <a:blip r:embed="rId2"/>
          <a:srcRect l="17376" r="31559"/>
          <a:stretch/>
        </p:blipFill>
        <p:spPr>
          <a:xfrm>
            <a:off x="831" y="10"/>
            <a:ext cx="3502025" cy="6857990"/>
          </a:xfrm>
          <a:prstGeom prst="rect">
            <a:avLst/>
          </a:prstGeom>
          <a:effectLst>
            <a:innerShdw blurRad="57150" dist="38100" dir="14460000">
              <a:prstClr val="black">
                <a:alpha val="70000"/>
              </a:prstClr>
            </a:innerShdw>
          </a:effectLst>
        </p:spPr>
      </p:pic>
      <p:sp>
        <p:nvSpPr>
          <p:cNvPr id="4" name="Text Placeholder 3">
            <a:extLst>
              <a:ext uri="{FF2B5EF4-FFF2-40B4-BE49-F238E27FC236}">
                <a16:creationId xmlns:a16="http://schemas.microsoft.com/office/drawing/2014/main" id="{842EA0F3-4422-0B8F-A910-69A83E09734C}"/>
              </a:ext>
            </a:extLst>
          </p:cNvPr>
          <p:cNvSpPr>
            <a:spLocks noGrp="1"/>
          </p:cNvSpPr>
          <p:nvPr>
            <p:ph type="body" sz="half" idx="2"/>
          </p:nvPr>
        </p:nvSpPr>
        <p:spPr>
          <a:xfrm>
            <a:off x="3860043" y="2047847"/>
            <a:ext cx="7670496" cy="3615267"/>
          </a:xfrm>
        </p:spPr>
        <p:txBody>
          <a:bodyPr vert="horz" lIns="91440" tIns="45720" rIns="91440" bIns="45720" rtlCol="0" anchor="ctr">
            <a:normAutofit/>
          </a:bodyPr>
          <a:lstStyle/>
          <a:p>
            <a:pPr marL="285750" indent="-285750">
              <a:buFont typeface="Wingdings 3" panose="05040102010807070707" pitchFamily="18" charset="2"/>
              <a:buChar char=""/>
            </a:pPr>
            <a:r>
              <a:rPr lang="en-US" sz="1800" dirty="0"/>
              <a:t>Currently testing various coding languages for Open Street Map, because Open Street Map can be used with any language.</a:t>
            </a:r>
          </a:p>
          <a:p>
            <a:pPr marL="742950" lvl="1" indent="-285750">
              <a:buFont typeface="Arial" panose="020B0604020202020204" pitchFamily="34" charset="0"/>
              <a:buChar char="•"/>
            </a:pPr>
            <a:r>
              <a:rPr lang="en-US" sz="1600" dirty="0"/>
              <a:t>Currently testing languages, C, Python, and JavaScript. Most likely the group will be going JavaScript for the project</a:t>
            </a:r>
          </a:p>
          <a:p>
            <a:pPr marL="285750" indent="-285750">
              <a:buFont typeface="Wingdings 3" panose="05040102010807070707" pitchFamily="18" charset="2"/>
              <a:buChar char=""/>
            </a:pPr>
            <a:r>
              <a:rPr lang="en-US" sz="1800" dirty="0"/>
              <a:t>Need to check how to get data from Open Street Map Python Tools </a:t>
            </a:r>
          </a:p>
          <a:p>
            <a:pPr marL="285750" indent="-285750">
              <a:buFont typeface="Wingdings 3" panose="05040102010807070707" pitchFamily="18" charset="2"/>
              <a:buChar char=""/>
            </a:pPr>
            <a:r>
              <a:rPr lang="en-US" sz="1800" dirty="0"/>
              <a:t>Need to ask the Client about the severs when the when set up the next meeting with our client.</a:t>
            </a:r>
          </a:p>
          <a:p>
            <a:pPr marL="285750" indent="-285750">
              <a:buFont typeface="Wingdings 3" panose="05040102010807070707" pitchFamily="18" charset="2"/>
              <a:buChar char=""/>
            </a:pPr>
            <a:r>
              <a:rPr lang="en-US" sz="1800" dirty="0"/>
              <a:t>Then we can start working on the project</a:t>
            </a:r>
          </a:p>
          <a:p>
            <a:pPr marL="285750" indent="-285750">
              <a:buFont typeface="Wingdings 3" panose="05040102010807070707" pitchFamily="18" charset="2"/>
              <a:buChar char=""/>
            </a:pPr>
            <a:endParaRPr lang="en-US" dirty="0"/>
          </a:p>
          <a:p>
            <a:pPr marL="285750" indent="-285750">
              <a:buFont typeface="Wingdings 3" panose="05040102010807070707" pitchFamily="18" charset="2"/>
              <a:buChar char=""/>
            </a:pPr>
            <a:endParaRPr lang="en-US" dirty="0"/>
          </a:p>
        </p:txBody>
      </p:sp>
      <p:grpSp>
        <p:nvGrpSpPr>
          <p:cNvPr id="20" name="Group 19">
            <a:extLst>
              <a:ext uri="{FF2B5EF4-FFF2-40B4-BE49-F238E27FC236}">
                <a16:creationId xmlns:a16="http://schemas.microsoft.com/office/drawing/2014/main" id="{D6C71778-3DDA-4748-AEBB-2A4B750163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1" name="Straight Connector 20">
              <a:extLst>
                <a:ext uri="{FF2B5EF4-FFF2-40B4-BE49-F238E27FC236}">
                  <a16:creationId xmlns:a16="http://schemas.microsoft.com/office/drawing/2014/main" id="{BA1F5C7D-5183-424E-BD72-BBFC59C5A2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B848F76E-D8DE-4826-901B-4E4090240E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AE84420-E672-4A16-8384-42BDDC4A96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044D91EB-FA8D-4FD3-88F8-053F9962BD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56B711F-46BD-4789-926C-CF2F01F71D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556482998"/>
      </p:ext>
    </p:extLst>
  </p:cSld>
  <p:clrMapOvr>
    <a:masterClrMapping/>
  </p:clrMapOvr>
  <p:transition spd="slow">
    <p:push dir="d"/>
  </p:transition>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AB8FFBB-0A2D-4D4C-B94B-320ABB349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Different coloured question marks">
            <a:extLst>
              <a:ext uri="{FF2B5EF4-FFF2-40B4-BE49-F238E27FC236}">
                <a16:creationId xmlns:a16="http://schemas.microsoft.com/office/drawing/2014/main" id="{1A3B229B-4B44-57F2-53AF-723B6AF52435}"/>
              </a:ext>
            </a:extLst>
          </p:cNvPr>
          <p:cNvPicPr>
            <a:picLocks noChangeAspect="1"/>
          </p:cNvPicPr>
          <p:nvPr/>
        </p:nvPicPr>
        <p:blipFill rotWithShape="1">
          <a:blip r:embed="rId2">
            <a:duotone>
              <a:schemeClr val="bg2">
                <a:shade val="45000"/>
                <a:satMod val="135000"/>
              </a:schemeClr>
              <a:prstClr val="white"/>
            </a:duotone>
            <a:alphaModFix amt="15000"/>
          </a:blip>
          <a:srcRect/>
          <a:stretch/>
        </p:blipFill>
        <p:spPr>
          <a:xfrm>
            <a:off x="20" y="10"/>
            <a:ext cx="12191980" cy="6857990"/>
          </a:xfrm>
          <a:prstGeom prst="rect">
            <a:avLst/>
          </a:prstGeom>
        </p:spPr>
      </p:pic>
      <p:sp>
        <p:nvSpPr>
          <p:cNvPr id="6" name="Title 5">
            <a:extLst>
              <a:ext uri="{FF2B5EF4-FFF2-40B4-BE49-F238E27FC236}">
                <a16:creationId xmlns:a16="http://schemas.microsoft.com/office/drawing/2014/main" id="{699E80E5-39C1-2AB9-0822-2A6523FDF5A5}"/>
              </a:ext>
            </a:extLst>
          </p:cNvPr>
          <p:cNvSpPr>
            <a:spLocks noGrp="1"/>
          </p:cNvSpPr>
          <p:nvPr>
            <p:ph type="title"/>
          </p:nvPr>
        </p:nvSpPr>
        <p:spPr>
          <a:xfrm>
            <a:off x="1221051" y="685800"/>
            <a:ext cx="10051785" cy="2599266"/>
          </a:xfrm>
        </p:spPr>
        <p:txBody>
          <a:bodyPr vert="horz" lIns="91440" tIns="45720" rIns="91440" bIns="45720" rtlCol="0" anchor="ctr">
            <a:normAutofit/>
          </a:bodyPr>
          <a:lstStyle/>
          <a:p>
            <a:pPr algn="ctr"/>
            <a:r>
              <a:rPr lang="en-US" sz="8800" dirty="0"/>
              <a:t>Thank you</a:t>
            </a:r>
          </a:p>
        </p:txBody>
      </p:sp>
      <p:sp>
        <p:nvSpPr>
          <p:cNvPr id="8" name="Title 5">
            <a:extLst>
              <a:ext uri="{FF2B5EF4-FFF2-40B4-BE49-F238E27FC236}">
                <a16:creationId xmlns:a16="http://schemas.microsoft.com/office/drawing/2014/main" id="{76213E53-B643-795C-8186-9AE05560D774}"/>
              </a:ext>
            </a:extLst>
          </p:cNvPr>
          <p:cNvSpPr txBox="1">
            <a:spLocks/>
          </p:cNvSpPr>
          <p:nvPr/>
        </p:nvSpPr>
        <p:spPr>
          <a:xfrm>
            <a:off x="803550" y="3683002"/>
            <a:ext cx="10469287" cy="271621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ct val="20000"/>
              </a:spcBef>
              <a:spcAft>
                <a:spcPts val="600"/>
              </a:spcAft>
              <a:buClr>
                <a:schemeClr val="tx1"/>
              </a:buClr>
              <a:buSzPct val="80000"/>
            </a:pPr>
            <a:r>
              <a:rPr lang="en-US" cap="none" dirty="0">
                <a:solidFill>
                  <a:schemeClr val="bg2">
                    <a:lumMod val="75000"/>
                  </a:schemeClr>
                </a:solidFill>
                <a:latin typeface="+mn-lt"/>
                <a:ea typeface="+mn-ea"/>
                <a:cs typeface="+mn-cs"/>
              </a:rPr>
              <a:t>Any Questions?</a:t>
            </a:r>
          </a:p>
        </p:txBody>
      </p:sp>
      <p:grpSp>
        <p:nvGrpSpPr>
          <p:cNvPr id="16" name="Group 15">
            <a:extLst>
              <a:ext uri="{FF2B5EF4-FFF2-40B4-BE49-F238E27FC236}">
                <a16:creationId xmlns:a16="http://schemas.microsoft.com/office/drawing/2014/main" id="{0EC92BD4-3684-4A4A-84FF-704DCA7A3E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7" name="Straight Connector 16">
              <a:extLst>
                <a:ext uri="{FF2B5EF4-FFF2-40B4-BE49-F238E27FC236}">
                  <a16:creationId xmlns:a16="http://schemas.microsoft.com/office/drawing/2014/main" id="{CBA388E6-4C14-4B9E-A26C-CCA504DAB3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EE122466-428E-43AB-9AB9-02C82A3902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749A3CE-D685-4BD6-9E32-FECB9B95F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91C33F82-A690-4D10-9DF8-7B2B300FC2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6C37F367-774B-4B76-82C0-09AA8E2D96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0922687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2" name="Rectangle 21">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Chart&#10;&#10;Description automatically generated with low confidence">
            <a:extLst>
              <a:ext uri="{FF2B5EF4-FFF2-40B4-BE49-F238E27FC236}">
                <a16:creationId xmlns:a16="http://schemas.microsoft.com/office/drawing/2014/main" id="{15419D18-8DEC-FD9B-B733-B6A4C333146A}"/>
              </a:ext>
            </a:extLst>
          </p:cNvPr>
          <p:cNvPicPr>
            <a:picLocks noGrp="1" noChangeAspect="1"/>
          </p:cNvPicPr>
          <p:nvPr>
            <p:ph idx="1"/>
          </p:nvPr>
        </p:nvPicPr>
        <p:blipFill rotWithShape="1">
          <a:blip r:embed="rId2">
            <a:alphaModFix amt="40000"/>
          </a:blip>
          <a:srcRect r="3112" b="1"/>
          <a:stretch/>
        </p:blipFill>
        <p:spPr>
          <a:xfrm>
            <a:off x="-3175" y="10"/>
            <a:ext cx="12192000" cy="6857990"/>
          </a:xfrm>
          <a:prstGeom prst="rect">
            <a:avLst/>
          </a:prstGeom>
        </p:spPr>
      </p:pic>
      <p:sp>
        <p:nvSpPr>
          <p:cNvPr id="2" name="Title 1">
            <a:extLst>
              <a:ext uri="{FF2B5EF4-FFF2-40B4-BE49-F238E27FC236}">
                <a16:creationId xmlns:a16="http://schemas.microsoft.com/office/drawing/2014/main" id="{61788914-93C8-38A5-BCCB-F3FE9B053310}"/>
              </a:ext>
            </a:extLst>
          </p:cNvPr>
          <p:cNvSpPr>
            <a:spLocks noGrp="1"/>
          </p:cNvSpPr>
          <p:nvPr>
            <p:ph type="title"/>
          </p:nvPr>
        </p:nvSpPr>
        <p:spPr>
          <a:xfrm>
            <a:off x="684212" y="685799"/>
            <a:ext cx="8001000" cy="2971801"/>
          </a:xfrm>
        </p:spPr>
        <p:txBody>
          <a:bodyPr vert="horz" lIns="91440" tIns="45720" rIns="91440" bIns="45720" rtlCol="0" anchor="b">
            <a:normAutofit/>
          </a:bodyPr>
          <a:lstStyle/>
          <a:p>
            <a:r>
              <a:rPr lang="en-US" sz="4800"/>
              <a:t>About the Project</a:t>
            </a:r>
          </a:p>
        </p:txBody>
      </p:sp>
    </p:spTree>
    <p:extLst>
      <p:ext uri="{BB962C8B-B14F-4D97-AF65-F5344CB8AC3E}">
        <p14:creationId xmlns:p14="http://schemas.microsoft.com/office/powerpoint/2010/main" val="137156236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F1EF17D-1B70-428C-8A8A-A2C5B390E1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2" name="Straight Connector 11">
              <a:extLst>
                <a:ext uri="{FF2B5EF4-FFF2-40B4-BE49-F238E27FC236}">
                  <a16:creationId xmlns:a16="http://schemas.microsoft.com/office/drawing/2014/main" id="{12FAEDF3-CEC8-4BF6-8EA7-4079C47183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98DB8F4-CD77-4FCC-8544-ADE8B478C1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2202DFE-039D-48E4-8536-FA30F24894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1F05E26-510E-4164-83C7-28E4FE9D7E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632161A-50D4-4D96-887A-98FC92093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8" name="Rectangle 17">
            <a:extLst>
              <a:ext uri="{FF2B5EF4-FFF2-40B4-BE49-F238E27FC236}">
                <a16:creationId xmlns:a16="http://schemas.microsoft.com/office/drawing/2014/main" id="{929448D9-8F1D-4CFE-93BA-E0272F0DBD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4410C0-3E57-A0F0-9326-7DD8C790EA77}"/>
              </a:ext>
            </a:extLst>
          </p:cNvPr>
          <p:cNvSpPr>
            <a:spLocks noGrp="1"/>
          </p:cNvSpPr>
          <p:nvPr>
            <p:ph type="title"/>
          </p:nvPr>
        </p:nvSpPr>
        <p:spPr>
          <a:xfrm>
            <a:off x="633548" y="685800"/>
            <a:ext cx="7543800" cy="1507067"/>
          </a:xfrm>
        </p:spPr>
        <p:txBody>
          <a:bodyPr vert="horz" lIns="91440" tIns="45720" rIns="91440" bIns="45720" rtlCol="0" anchor="ctr">
            <a:normAutofit/>
          </a:bodyPr>
          <a:lstStyle/>
          <a:p>
            <a:r>
              <a:rPr lang="en-US" sz="3600" dirty="0"/>
              <a:t>Gps traveling of Kalamazoo</a:t>
            </a:r>
          </a:p>
        </p:txBody>
      </p:sp>
      <p:sp>
        <p:nvSpPr>
          <p:cNvPr id="4" name="Text Placeholder 3">
            <a:extLst>
              <a:ext uri="{FF2B5EF4-FFF2-40B4-BE49-F238E27FC236}">
                <a16:creationId xmlns:a16="http://schemas.microsoft.com/office/drawing/2014/main" id="{5556208E-210F-9EDB-C494-1E66AC6C9640}"/>
              </a:ext>
            </a:extLst>
          </p:cNvPr>
          <p:cNvSpPr>
            <a:spLocks noGrp="1"/>
          </p:cNvSpPr>
          <p:nvPr>
            <p:ph type="body" sz="half" idx="2"/>
          </p:nvPr>
        </p:nvSpPr>
        <p:spPr>
          <a:xfrm>
            <a:off x="516216" y="2192868"/>
            <a:ext cx="7661132" cy="4003652"/>
          </a:xfrm>
        </p:spPr>
        <p:txBody>
          <a:bodyPr vert="horz" lIns="91440" tIns="45720" rIns="91440" bIns="45720" rtlCol="0" anchor="ctr">
            <a:normAutofit/>
          </a:bodyPr>
          <a:lstStyle/>
          <a:p>
            <a:r>
              <a:rPr lang="en-US" sz="1800" dirty="0"/>
              <a:t>Our Client has asked our group to make a custom GPS website for the people of Kalamazoo for getting to a location by either:</a:t>
            </a:r>
          </a:p>
          <a:p>
            <a:pPr marL="742950" lvl="1" indent="-285750">
              <a:buFont typeface="Wingdings 3" panose="05040102010807070707" pitchFamily="18" charset="2"/>
              <a:buChar char=""/>
            </a:pPr>
            <a:r>
              <a:rPr lang="en-US" sz="1600" dirty="0">
                <a:solidFill>
                  <a:schemeClr val="tx1"/>
                </a:solidFill>
              </a:rPr>
              <a:t>Walking</a:t>
            </a:r>
          </a:p>
          <a:p>
            <a:pPr marL="742950" lvl="1" indent="-285750">
              <a:buFont typeface="Wingdings 3" panose="05040102010807070707" pitchFamily="18" charset="2"/>
              <a:buChar char=""/>
            </a:pPr>
            <a:r>
              <a:rPr lang="en-US" sz="1600" dirty="0">
                <a:solidFill>
                  <a:schemeClr val="tx1"/>
                </a:solidFill>
              </a:rPr>
              <a:t>Bicycle</a:t>
            </a:r>
          </a:p>
          <a:p>
            <a:pPr marL="742950" lvl="1" indent="-285750">
              <a:buFont typeface="Wingdings 3" panose="05040102010807070707" pitchFamily="18" charset="2"/>
              <a:buChar char=""/>
            </a:pPr>
            <a:r>
              <a:rPr lang="en-US" sz="1600" dirty="0">
                <a:solidFill>
                  <a:schemeClr val="tx1"/>
                </a:solidFill>
              </a:rPr>
              <a:t>Bus</a:t>
            </a:r>
          </a:p>
          <a:p>
            <a:pPr marL="742950" lvl="1" indent="-285750">
              <a:buFont typeface="Wingdings 3" panose="05040102010807070707" pitchFamily="18" charset="2"/>
              <a:buChar char=""/>
            </a:pPr>
            <a:endParaRPr lang="en-US" dirty="0"/>
          </a:p>
        </p:txBody>
      </p:sp>
      <p:pic>
        <p:nvPicPr>
          <p:cNvPr id="6" name="Content Placeholder 5" descr="A picture containing diagram&#10;&#10;Description automatically generated">
            <a:extLst>
              <a:ext uri="{FF2B5EF4-FFF2-40B4-BE49-F238E27FC236}">
                <a16:creationId xmlns:a16="http://schemas.microsoft.com/office/drawing/2014/main" id="{69426330-F8D1-C047-6967-B8E3D907BD8A}"/>
              </a:ext>
            </a:extLst>
          </p:cNvPr>
          <p:cNvPicPr>
            <a:picLocks noGrp="1" noChangeAspect="1"/>
          </p:cNvPicPr>
          <p:nvPr>
            <p:ph idx="1"/>
          </p:nvPr>
        </p:nvPicPr>
        <p:blipFill rotWithShape="1">
          <a:blip r:embed="rId2"/>
          <a:srcRect l="26117" r="41068" b="-1"/>
          <a:stretch/>
        </p:blipFill>
        <p:spPr>
          <a:xfrm>
            <a:off x="8820603" y="10"/>
            <a:ext cx="3371397" cy="6857990"/>
          </a:xfrm>
          <a:prstGeom prst="rect">
            <a:avLst/>
          </a:prstGeom>
          <a:effectLst>
            <a:innerShdw blurRad="57150" dist="38100" dir="14460000">
              <a:prstClr val="black">
                <a:alpha val="70000"/>
              </a:prstClr>
            </a:innerShdw>
          </a:effectLst>
        </p:spPr>
      </p:pic>
      <p:grpSp>
        <p:nvGrpSpPr>
          <p:cNvPr id="20" name="Group 19">
            <a:extLst>
              <a:ext uri="{FF2B5EF4-FFF2-40B4-BE49-F238E27FC236}">
                <a16:creationId xmlns:a16="http://schemas.microsoft.com/office/drawing/2014/main" id="{94749DEA-AC6C-4834-A330-03A1796B89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1" name="Straight Connector 20">
              <a:extLst>
                <a:ext uri="{FF2B5EF4-FFF2-40B4-BE49-F238E27FC236}">
                  <a16:creationId xmlns:a16="http://schemas.microsoft.com/office/drawing/2014/main" id="{20CBC5D1-BAF0-454E-9D7C-68370AA954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8ABB9F45-32F7-4915-A94F-F1E34B32DE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94EA6F09-00FD-4C50-A2DF-D0B1CC4C9A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4B8B975B-2618-4734-A401-FAB7451901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4EF4B123-0577-4F10-986B-6BD86396AB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53616392"/>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1CB250D-B2CE-D343-53A1-549D039B48F3}"/>
              </a:ext>
            </a:extLst>
          </p:cNvPr>
          <p:cNvPicPr>
            <a:picLocks noGrp="1" noChangeAspect="1"/>
          </p:cNvPicPr>
          <p:nvPr>
            <p:ph idx="1"/>
          </p:nvPr>
        </p:nvPicPr>
        <p:blipFill rotWithShape="1">
          <a:blip r:embed="rId2"/>
          <a:srcRect b="6603"/>
          <a:stretch/>
        </p:blipFill>
        <p:spPr>
          <a:xfrm>
            <a:off x="684213" y="1773050"/>
            <a:ext cx="5943600" cy="2927138"/>
          </a:xfrm>
        </p:spPr>
      </p:pic>
      <p:sp>
        <p:nvSpPr>
          <p:cNvPr id="4" name="Text Placeholder 3">
            <a:extLst>
              <a:ext uri="{FF2B5EF4-FFF2-40B4-BE49-F238E27FC236}">
                <a16:creationId xmlns:a16="http://schemas.microsoft.com/office/drawing/2014/main" id="{0C32CE25-EB4B-D635-EE77-114EA95D4F53}"/>
              </a:ext>
            </a:extLst>
          </p:cNvPr>
          <p:cNvSpPr>
            <a:spLocks noGrp="1"/>
          </p:cNvSpPr>
          <p:nvPr>
            <p:ph type="body" sz="half" idx="2"/>
          </p:nvPr>
        </p:nvSpPr>
        <p:spPr>
          <a:xfrm>
            <a:off x="7085011" y="685800"/>
            <a:ext cx="4084341" cy="5308599"/>
          </a:xfrm>
        </p:spPr>
        <p:txBody>
          <a:bodyPr/>
          <a:lstStyle/>
          <a:p>
            <a:r>
              <a:rPr lang="en-US" sz="1800" dirty="0"/>
              <a:t>The Client has asked us to make to make a check box system so user can select areas by the following:</a:t>
            </a:r>
          </a:p>
          <a:p>
            <a:pPr marL="742950" lvl="1" indent="-285750">
              <a:buFont typeface="Century Gothic" panose="020B0502020202020204" pitchFamily="34" charset="0"/>
              <a:buChar char="►"/>
            </a:pPr>
            <a:r>
              <a:rPr lang="en-US" sz="1600" dirty="0">
                <a:solidFill>
                  <a:schemeClr val="tx1"/>
                </a:solidFill>
              </a:rPr>
              <a:t>Bus Stops</a:t>
            </a:r>
          </a:p>
          <a:p>
            <a:pPr marL="742950" lvl="1" indent="-285750">
              <a:buFont typeface="Century Gothic" panose="020B0502020202020204" pitchFamily="34" charset="0"/>
              <a:buChar char="►"/>
            </a:pPr>
            <a:r>
              <a:rPr lang="en-US" sz="1600" dirty="0">
                <a:solidFill>
                  <a:schemeClr val="tx1"/>
                </a:solidFill>
              </a:rPr>
              <a:t>Bicycle Racks</a:t>
            </a:r>
          </a:p>
          <a:p>
            <a:pPr marL="742950" lvl="1" indent="-285750">
              <a:buFont typeface="Century Gothic" panose="020B0502020202020204" pitchFamily="34" charset="0"/>
              <a:buChar char="►"/>
            </a:pPr>
            <a:r>
              <a:rPr lang="en-US" sz="1600" dirty="0">
                <a:solidFill>
                  <a:schemeClr val="tx1"/>
                </a:solidFill>
              </a:rPr>
              <a:t>Bars and Restaurants</a:t>
            </a:r>
          </a:p>
          <a:p>
            <a:pPr marL="742950" lvl="1" indent="-285750">
              <a:buFont typeface="Century Gothic" panose="020B0502020202020204" pitchFamily="34" charset="0"/>
              <a:buChar char="►"/>
            </a:pPr>
            <a:r>
              <a:rPr lang="en-US" sz="1600" dirty="0">
                <a:solidFill>
                  <a:schemeClr val="tx1"/>
                </a:solidFill>
              </a:rPr>
              <a:t>Restrooms</a:t>
            </a:r>
          </a:p>
          <a:p>
            <a:pPr marL="742950" lvl="1" indent="-285750">
              <a:buFont typeface="Century Gothic" panose="020B0502020202020204" pitchFamily="34" charset="0"/>
              <a:buChar char="►"/>
            </a:pPr>
            <a:r>
              <a:rPr lang="en-US" sz="1600" dirty="0">
                <a:solidFill>
                  <a:schemeClr val="tx1"/>
                </a:solidFill>
              </a:rPr>
              <a:t>Drinking fountains</a:t>
            </a:r>
          </a:p>
          <a:p>
            <a:pPr marL="742950" lvl="1" indent="-285750">
              <a:buFont typeface="Century Gothic" panose="020B0502020202020204" pitchFamily="34" charset="0"/>
              <a:buChar char="►"/>
            </a:pPr>
            <a:r>
              <a:rPr lang="en-US" sz="1600" dirty="0">
                <a:solidFill>
                  <a:schemeClr val="tx1"/>
                </a:solidFill>
              </a:rPr>
              <a:t>Grocery stores</a:t>
            </a:r>
          </a:p>
          <a:p>
            <a:pPr marL="742950" lvl="1" indent="-285750">
              <a:buFont typeface="Century Gothic" panose="020B0502020202020204" pitchFamily="34" charset="0"/>
              <a:buChar char="►"/>
            </a:pPr>
            <a:r>
              <a:rPr lang="en-US" sz="1600" dirty="0">
                <a:solidFill>
                  <a:schemeClr val="tx1"/>
                </a:solidFill>
              </a:rPr>
              <a:t>Pharmacies</a:t>
            </a:r>
          </a:p>
          <a:p>
            <a:pPr marL="742950" lvl="1" indent="-285750">
              <a:buFont typeface="Century Gothic" panose="020B0502020202020204" pitchFamily="34" charset="0"/>
              <a:buChar char="►"/>
            </a:pPr>
            <a:r>
              <a:rPr lang="en-US" sz="1600" dirty="0">
                <a:solidFill>
                  <a:schemeClr val="tx1"/>
                </a:solidFill>
              </a:rPr>
              <a:t>Cafes</a:t>
            </a:r>
          </a:p>
          <a:p>
            <a:pPr marL="742950" lvl="1" indent="-285750">
              <a:buFont typeface="Century Gothic" panose="020B0502020202020204" pitchFamily="34" charset="0"/>
              <a:buChar char="►"/>
            </a:pPr>
            <a:r>
              <a:rPr lang="en-US" sz="1600" dirty="0">
                <a:solidFill>
                  <a:schemeClr val="tx1"/>
                </a:solidFill>
              </a:rPr>
              <a:t>Book stores and public libraries</a:t>
            </a:r>
          </a:p>
          <a:p>
            <a:pPr marL="742950" lvl="1" indent="-285750">
              <a:buFont typeface="Century Gothic" panose="020B0502020202020204" pitchFamily="34" charset="0"/>
              <a:buChar char="►"/>
            </a:pPr>
            <a:r>
              <a:rPr lang="en-US" sz="1600" dirty="0" err="1">
                <a:solidFill>
                  <a:schemeClr val="tx1"/>
                </a:solidFill>
              </a:rPr>
              <a:t>Etc</a:t>
            </a:r>
            <a:r>
              <a:rPr lang="en-US" sz="1600" dirty="0">
                <a:solidFill>
                  <a:schemeClr val="tx1"/>
                </a:solidFill>
              </a:rPr>
              <a:t>…</a:t>
            </a:r>
          </a:p>
          <a:p>
            <a:pPr marL="742950" lvl="1" indent="-285750">
              <a:buFont typeface="Century Gothic" panose="020B0502020202020204" pitchFamily="34" charset="0"/>
              <a:buChar char="►"/>
            </a:pPr>
            <a:endParaRPr lang="en-US" dirty="0"/>
          </a:p>
          <a:p>
            <a:pPr marL="742950" lvl="1" indent="-285750">
              <a:buFont typeface="Century Gothic" panose="020B0502020202020204" pitchFamily="34" charset="0"/>
              <a:buChar char="►"/>
            </a:pPr>
            <a:endParaRPr lang="en-US" dirty="0"/>
          </a:p>
        </p:txBody>
      </p:sp>
    </p:spTree>
    <p:extLst>
      <p:ext uri="{BB962C8B-B14F-4D97-AF65-F5344CB8AC3E}">
        <p14:creationId xmlns:p14="http://schemas.microsoft.com/office/powerpoint/2010/main" val="3632025564"/>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33EB7B7-2530-C079-DBE6-C838AE1D6000}"/>
              </a:ext>
            </a:extLst>
          </p:cNvPr>
          <p:cNvPicPr>
            <a:picLocks noGrp="1" noChangeAspect="1"/>
          </p:cNvPicPr>
          <p:nvPr>
            <p:ph idx="1"/>
          </p:nvPr>
        </p:nvPicPr>
        <p:blipFill rotWithShape="1">
          <a:blip r:embed="rId2"/>
          <a:srcRect b="10340"/>
          <a:stretch/>
        </p:blipFill>
        <p:spPr>
          <a:xfrm>
            <a:off x="5076825" y="685800"/>
            <a:ext cx="6430963" cy="5308600"/>
          </a:xfrm>
        </p:spPr>
      </p:pic>
      <p:sp>
        <p:nvSpPr>
          <p:cNvPr id="4" name="Text Placeholder 3">
            <a:extLst>
              <a:ext uri="{FF2B5EF4-FFF2-40B4-BE49-F238E27FC236}">
                <a16:creationId xmlns:a16="http://schemas.microsoft.com/office/drawing/2014/main" id="{B60E5DB5-4351-3DD0-5EA8-693B633CD22C}"/>
              </a:ext>
            </a:extLst>
          </p:cNvPr>
          <p:cNvSpPr>
            <a:spLocks noGrp="1"/>
          </p:cNvSpPr>
          <p:nvPr>
            <p:ph type="body" sz="half" idx="2"/>
          </p:nvPr>
        </p:nvSpPr>
        <p:spPr>
          <a:xfrm>
            <a:off x="684212" y="685800"/>
            <a:ext cx="4058704" cy="5308600"/>
          </a:xfrm>
        </p:spPr>
        <p:txBody>
          <a:bodyPr/>
          <a:lstStyle/>
          <a:p>
            <a:r>
              <a:rPr lang="en-US" sz="1800" dirty="0"/>
              <a:t>We are also making Check box for the following roads:</a:t>
            </a:r>
          </a:p>
          <a:p>
            <a:pPr marL="742950" lvl="1" indent="-285750">
              <a:buFont typeface="Century Gothic" panose="020B0502020202020204" pitchFamily="34" charset="0"/>
              <a:buChar char="►"/>
            </a:pPr>
            <a:r>
              <a:rPr lang="en-US" sz="1600" dirty="0">
                <a:solidFill>
                  <a:schemeClr val="tx1"/>
                </a:solidFill>
              </a:rPr>
              <a:t>Bicycle  Trails</a:t>
            </a:r>
          </a:p>
          <a:p>
            <a:pPr marL="742950" lvl="1" indent="-285750">
              <a:buFont typeface="Century Gothic" panose="020B0502020202020204" pitchFamily="34" charset="0"/>
              <a:buChar char="►"/>
            </a:pPr>
            <a:r>
              <a:rPr lang="en-US" sz="1600" dirty="0">
                <a:solidFill>
                  <a:schemeClr val="tx1"/>
                </a:solidFill>
              </a:rPr>
              <a:t>On-street bike lanes</a:t>
            </a:r>
          </a:p>
          <a:p>
            <a:pPr marL="742950" lvl="1" indent="-285750">
              <a:buFont typeface="Century Gothic" panose="020B0502020202020204" pitchFamily="34" charset="0"/>
              <a:buChar char="►"/>
            </a:pPr>
            <a:r>
              <a:rPr lang="en-US" sz="1600" dirty="0">
                <a:solidFill>
                  <a:schemeClr val="tx1"/>
                </a:solidFill>
              </a:rPr>
              <a:t>Walking Paths</a:t>
            </a:r>
          </a:p>
          <a:p>
            <a:pPr marL="742950" lvl="1" indent="-285750">
              <a:buFont typeface="Century Gothic" panose="020B0502020202020204" pitchFamily="34" charset="0"/>
              <a:buChar char="►"/>
            </a:pPr>
            <a:r>
              <a:rPr lang="en-US" sz="1600" dirty="0">
                <a:solidFill>
                  <a:schemeClr val="tx1"/>
                </a:solidFill>
              </a:rPr>
              <a:t>Bus Routes</a:t>
            </a:r>
          </a:p>
          <a:p>
            <a:pPr marL="742950" lvl="1" indent="-285750">
              <a:buFont typeface="Century Gothic" panose="020B0502020202020204" pitchFamily="34" charset="0"/>
              <a:buChar char="►"/>
            </a:pPr>
            <a:endParaRPr lang="en-US" sz="1600" dirty="0">
              <a:solidFill>
                <a:schemeClr val="tx1"/>
              </a:solidFill>
            </a:endParaRPr>
          </a:p>
          <a:p>
            <a:pPr marL="742950" lvl="1" indent="-285750">
              <a:buFont typeface="Century Gothic" panose="020B0502020202020204" pitchFamily="34" charset="0"/>
              <a:buChar char="►"/>
            </a:pPr>
            <a:endParaRPr lang="en-US" dirty="0"/>
          </a:p>
        </p:txBody>
      </p:sp>
    </p:spTree>
    <p:extLst>
      <p:ext uri="{BB962C8B-B14F-4D97-AF65-F5344CB8AC3E}">
        <p14:creationId xmlns:p14="http://schemas.microsoft.com/office/powerpoint/2010/main" val="2768714317"/>
      </p:ext>
    </p:extLst>
  </p:cSld>
  <p:clrMapOvr>
    <a:masterClrMapping/>
  </p:clrMapOvr>
  <p:transition spd="med">
    <p:pull dir="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0" name="Rectangle 19">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 indoor, computer, electronics&#10;&#10;Description automatically generated">
            <a:extLst>
              <a:ext uri="{FF2B5EF4-FFF2-40B4-BE49-F238E27FC236}">
                <a16:creationId xmlns:a16="http://schemas.microsoft.com/office/drawing/2014/main" id="{1E4758E9-09FF-034C-68DA-841F5D2CFE26}"/>
              </a:ext>
            </a:extLst>
          </p:cNvPr>
          <p:cNvPicPr>
            <a:picLocks noGrp="1" noChangeAspect="1"/>
          </p:cNvPicPr>
          <p:nvPr>
            <p:ph idx="1"/>
          </p:nvPr>
        </p:nvPicPr>
        <p:blipFill rotWithShape="1">
          <a:blip r:embed="rId2">
            <a:alphaModFix amt="40000"/>
          </a:blip>
          <a:srcRect t="12328" b="19283"/>
          <a:stretch/>
        </p:blipFill>
        <p:spPr>
          <a:xfrm>
            <a:off x="-3175" y="10"/>
            <a:ext cx="12192000" cy="6857990"/>
          </a:xfrm>
          <a:prstGeom prst="rect">
            <a:avLst/>
          </a:prstGeom>
        </p:spPr>
      </p:pic>
      <p:sp>
        <p:nvSpPr>
          <p:cNvPr id="2" name="Title 1">
            <a:extLst>
              <a:ext uri="{FF2B5EF4-FFF2-40B4-BE49-F238E27FC236}">
                <a16:creationId xmlns:a16="http://schemas.microsoft.com/office/drawing/2014/main" id="{0F3693D9-5C16-289A-086A-D0236557BBAB}"/>
              </a:ext>
            </a:extLst>
          </p:cNvPr>
          <p:cNvSpPr>
            <a:spLocks noGrp="1"/>
          </p:cNvSpPr>
          <p:nvPr>
            <p:ph type="title"/>
          </p:nvPr>
        </p:nvSpPr>
        <p:spPr>
          <a:xfrm>
            <a:off x="684212" y="685799"/>
            <a:ext cx="8001000" cy="2971801"/>
          </a:xfrm>
        </p:spPr>
        <p:txBody>
          <a:bodyPr vert="horz" lIns="91440" tIns="45720" rIns="91440" bIns="45720" rtlCol="0" anchor="b">
            <a:normAutofit/>
          </a:bodyPr>
          <a:lstStyle/>
          <a:p>
            <a:r>
              <a:rPr lang="en-US" sz="4800"/>
              <a:t>Requirements </a:t>
            </a:r>
          </a:p>
        </p:txBody>
      </p:sp>
    </p:spTree>
    <p:extLst>
      <p:ext uri="{BB962C8B-B14F-4D97-AF65-F5344CB8AC3E}">
        <p14:creationId xmlns:p14="http://schemas.microsoft.com/office/powerpoint/2010/main" val="161801132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87F2DE8-5C7A-DC4C-1517-1E1A192A9AF0}"/>
              </a:ext>
            </a:extLst>
          </p:cNvPr>
          <p:cNvSpPr>
            <a:spLocks noGrp="1"/>
          </p:cNvSpPr>
          <p:nvPr>
            <p:ph type="body" idx="1"/>
          </p:nvPr>
        </p:nvSpPr>
        <p:spPr>
          <a:xfrm>
            <a:off x="684213" y="1056443"/>
            <a:ext cx="10412874" cy="4483223"/>
          </a:xfrm>
        </p:spPr>
        <p:txBody>
          <a:bodyPr/>
          <a:lstStyle/>
          <a:p>
            <a:pPr marL="342900" indent="-342900">
              <a:buFont typeface="Century Gothic" panose="020B0502020202020204" pitchFamily="34" charset="0"/>
              <a:buChar char="►"/>
            </a:pPr>
            <a:r>
              <a:rPr lang="en-US" sz="2400" dirty="0"/>
              <a:t>Functional Requirements: </a:t>
            </a:r>
          </a:p>
          <a:p>
            <a:pPr marL="800100" lvl="1" indent="-342900">
              <a:buFont typeface="Century Gothic" panose="020B0502020202020204" pitchFamily="34" charset="0"/>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The software shall plan a route for cycle/transit based on 2 nodes the user will enter on a map of Kalamazoo.</a:t>
            </a:r>
          </a:p>
          <a:p>
            <a:pPr marL="800100" lvl="1" indent="-342900">
              <a:buFont typeface="Century Gothic" panose="020B0502020202020204" pitchFamily="34" charset="0"/>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The software shall use different data structures to store the necessary data collected from the user and from the open-source data (What data structures are still being determined).</a:t>
            </a:r>
          </a:p>
          <a:p>
            <a:pPr marL="800100" lvl="1" indent="-342900">
              <a:buFont typeface="Century Gothic" panose="020B0502020202020204" pitchFamily="34" charset="0"/>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The software will then use a pathfinding algorithm with the data collected to compute either the shortest or most time efficient route.</a:t>
            </a:r>
          </a:p>
          <a:p>
            <a:pPr marL="800100" lvl="1" indent="-342900">
              <a:buFont typeface="Century Gothic" panose="020B0502020202020204" pitchFamily="34" charset="0"/>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The pathfinding algorithm will also consider user input such as travel methods, road types, and amenities and will reroute the user if required. </a:t>
            </a:r>
          </a:p>
          <a:p>
            <a:pPr marL="800100" lvl="1" indent="-342900">
              <a:buFont typeface="Century Gothic" panose="020B0502020202020204" pitchFamily="34" charset="0"/>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The software shall then display the route to the user via a line along the roads from start node to end node and will display turn-by-turn directions to the user.</a:t>
            </a:r>
          </a:p>
          <a:p>
            <a:pPr marL="800100" lvl="1" indent="-342900">
              <a:buFont typeface="Century Gothic" panose="020B0502020202020204" pitchFamily="34" charset="0"/>
              <a:buChar char="►"/>
            </a:pPr>
            <a:endParaRPr lang="en-US" sz="2400" dirty="0"/>
          </a:p>
        </p:txBody>
      </p:sp>
    </p:spTree>
    <p:extLst>
      <p:ext uri="{BB962C8B-B14F-4D97-AF65-F5344CB8AC3E}">
        <p14:creationId xmlns:p14="http://schemas.microsoft.com/office/powerpoint/2010/main" val="68114821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EB1A51-DEF5-ACDA-B6DF-154282AC9091}"/>
              </a:ext>
            </a:extLst>
          </p:cNvPr>
          <p:cNvSpPr txBox="1"/>
          <p:nvPr/>
        </p:nvSpPr>
        <p:spPr>
          <a:xfrm>
            <a:off x="6365290" y="217351"/>
            <a:ext cx="5388745" cy="6423297"/>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ct val="20000"/>
              </a:spcBef>
              <a:spcAft>
                <a:spcPts val="600"/>
              </a:spcAft>
              <a:buClr>
                <a:prstClr val="white"/>
              </a:buClr>
              <a:buSzPct val="80000"/>
              <a:buFont typeface="Century Gothic" panose="020B0502020202020204" pitchFamily="34" charset="0"/>
              <a:buChar char="►"/>
              <a:tabLst/>
              <a:defRPr/>
            </a:pPr>
            <a:r>
              <a:rPr kumimoji="0" lang="en-US" sz="2400" b="0" i="0" u="none" strike="noStrike" kern="1200" cap="none" spc="0" normalizeH="0" baseline="0" noProof="0">
                <a:ln>
                  <a:noFill/>
                </a:ln>
                <a:solidFill>
                  <a:srgbClr val="146194">
                    <a:lumMod val="75000"/>
                  </a:srgbClr>
                </a:solidFill>
                <a:effectLst/>
                <a:uLnTx/>
                <a:uFillTx/>
                <a:latin typeface="Century Gothic" panose="020B0502020202020204"/>
                <a:ea typeface="+mn-ea"/>
                <a:cs typeface="+mn-cs"/>
              </a:rPr>
              <a:t>User Interface Requirements:</a:t>
            </a:r>
          </a:p>
          <a:p>
            <a:pPr marL="457200" marR="0" lvl="1" indent="0" algn="l" defTabSz="457200" rtl="0" eaLnBrk="1" fontAlgn="auto" latinLnBrk="0" hangingPunct="1">
              <a:lnSpc>
                <a:spcPct val="100000"/>
              </a:lnSpc>
              <a:spcBef>
                <a:spcPct val="20000"/>
              </a:spcBef>
              <a:spcAft>
                <a:spcPts val="600"/>
              </a:spcAft>
              <a:buClr>
                <a:prstClr val="white"/>
              </a:buClr>
              <a:buSzPct val="80000"/>
              <a:buFont typeface="Wingdings 3" panose="05040102010807070707" pitchFamily="18" charset="2"/>
              <a:buNone/>
              <a:tabLst/>
              <a:defRPr/>
            </a:pPr>
            <a:r>
              <a:rPr kumimoji="0" lang="en-US" sz="1800" b="0" i="0" u="none" strike="noStrike" kern="1200" cap="none" spc="0" normalizeH="0" baseline="0" noProof="0">
                <a:ln>
                  <a:noFill/>
                </a:ln>
                <a:solidFill>
                  <a:prstClr val="white">
                    <a:tint val="75000"/>
                  </a:prstClr>
                </a:solidFill>
                <a:effectLst/>
                <a:uLnTx/>
                <a:uFillTx/>
                <a:latin typeface="Century Gothic" panose="020B0502020202020204"/>
                <a:ea typeface="+mn-ea"/>
                <a:cs typeface="+mn-cs"/>
              </a:rPr>
              <a:t>The software shall display a map of Kalamazoo so that the user will be able to zoom, scroll, and place nodes. The software shall allow the user to mark checkboxes to dictate what roads, bike lanes or not, and add or remove layers that would add amenities to the map, like stores. </a:t>
            </a:r>
          </a:p>
          <a:p>
            <a:pPr marL="342900" marR="0" lvl="0" indent="-342900" algn="l" defTabSz="457200" rtl="0" eaLnBrk="1" fontAlgn="auto" latinLnBrk="0" hangingPunct="1">
              <a:lnSpc>
                <a:spcPct val="100000"/>
              </a:lnSpc>
              <a:spcBef>
                <a:spcPct val="20000"/>
              </a:spcBef>
              <a:spcAft>
                <a:spcPts val="600"/>
              </a:spcAft>
              <a:buClr>
                <a:prstClr val="white"/>
              </a:buClr>
              <a:buSzPct val="80000"/>
              <a:buFont typeface="Century Gothic" panose="020B0502020202020204" pitchFamily="34" charset="0"/>
              <a:buChar char="►"/>
              <a:tabLst/>
              <a:defRPr/>
            </a:pPr>
            <a:r>
              <a:rPr kumimoji="0" lang="en-US" sz="2400" b="0" i="0" u="none" strike="noStrike" kern="1200" cap="none" spc="0" normalizeH="0" baseline="0" noProof="0">
                <a:ln>
                  <a:noFill/>
                </a:ln>
                <a:solidFill>
                  <a:srgbClr val="146194">
                    <a:lumMod val="75000"/>
                  </a:srgbClr>
                </a:solidFill>
                <a:effectLst/>
                <a:uLnTx/>
                <a:uFillTx/>
                <a:latin typeface="Century Gothic" panose="020B0502020202020204"/>
                <a:ea typeface="+mn-ea"/>
                <a:cs typeface="+mn-cs"/>
              </a:rPr>
              <a:t>Capabilities Requirements:</a:t>
            </a:r>
          </a:p>
          <a:p>
            <a:pPr marL="457200" marR="0" lvl="1" indent="0" algn="l" defTabSz="457200" rtl="0" eaLnBrk="1" fontAlgn="auto" latinLnBrk="0" hangingPunct="1">
              <a:lnSpc>
                <a:spcPct val="100000"/>
              </a:lnSpc>
              <a:spcBef>
                <a:spcPct val="20000"/>
              </a:spcBef>
              <a:spcAft>
                <a:spcPts val="600"/>
              </a:spcAft>
              <a:buClr>
                <a:prstClr val="white"/>
              </a:buClr>
              <a:buSzPct val="80000"/>
              <a:buFont typeface="Wingdings 3" panose="05040102010807070707" pitchFamily="18" charset="2"/>
              <a:buNone/>
              <a:tabLst/>
              <a:defRPr/>
            </a:pPr>
            <a:r>
              <a:rPr kumimoji="0" lang="en-US" sz="1800" b="0" i="0" u="none" strike="noStrike" kern="1200" cap="none" spc="0" normalizeH="0" baseline="0" noProof="0">
                <a:ln>
                  <a:noFill/>
                </a:ln>
                <a:solidFill>
                  <a:prstClr val="white">
                    <a:tint val="75000"/>
                  </a:prstClr>
                </a:solidFill>
                <a:effectLst/>
                <a:uLnTx/>
                <a:uFillTx/>
                <a:latin typeface="Century Gothic" panose="020B0502020202020204"/>
                <a:ea typeface="+mn-ea"/>
                <a:cs typeface="+mn-cs"/>
              </a:rPr>
              <a:t>The software should take 15-30 seconds to plan and should run on chrome, firefox and safari.</a:t>
            </a:r>
          </a:p>
          <a:p>
            <a:pPr marL="342900" marR="0" lvl="0" indent="-342900" algn="l" defTabSz="457200" rtl="0" eaLnBrk="1" fontAlgn="auto" latinLnBrk="0" hangingPunct="1">
              <a:lnSpc>
                <a:spcPct val="100000"/>
              </a:lnSpc>
              <a:spcBef>
                <a:spcPct val="20000"/>
              </a:spcBef>
              <a:spcAft>
                <a:spcPts val="600"/>
              </a:spcAft>
              <a:buClr>
                <a:prstClr val="white"/>
              </a:buClr>
              <a:buSzPct val="80000"/>
              <a:buFont typeface="Century Gothic" panose="020B0502020202020204" pitchFamily="34" charset="0"/>
              <a:buChar char="►"/>
              <a:tabLst/>
              <a:defRPr/>
            </a:pPr>
            <a:r>
              <a:rPr kumimoji="0" lang="en-US" sz="2400" b="0" i="0" u="none" strike="noStrike" kern="1200" cap="none" spc="0" normalizeH="0" baseline="0" noProof="0">
                <a:ln>
                  <a:noFill/>
                </a:ln>
                <a:solidFill>
                  <a:srgbClr val="146194">
                    <a:lumMod val="75000"/>
                  </a:srgbClr>
                </a:solidFill>
                <a:effectLst/>
                <a:uLnTx/>
                <a:uFillTx/>
                <a:latin typeface="Century Gothic" panose="020B0502020202020204"/>
                <a:ea typeface="+mn-ea"/>
                <a:cs typeface="+mn-cs"/>
              </a:rPr>
              <a:t>Software Interface Requirements: </a:t>
            </a:r>
          </a:p>
          <a:p>
            <a:pPr marL="457200" marR="0" lvl="1" indent="0" algn="l" defTabSz="457200" rtl="0" eaLnBrk="1" fontAlgn="auto" latinLnBrk="0" hangingPunct="1">
              <a:lnSpc>
                <a:spcPct val="100000"/>
              </a:lnSpc>
              <a:spcBef>
                <a:spcPct val="20000"/>
              </a:spcBef>
              <a:spcAft>
                <a:spcPts val="600"/>
              </a:spcAft>
              <a:buClr>
                <a:prstClr val="white"/>
              </a:buClr>
              <a:buSzPct val="80000"/>
              <a:buFont typeface="Wingdings 3" panose="05040102010807070707" pitchFamily="18" charset="2"/>
              <a:buNone/>
              <a:tabLst/>
              <a:defRPr/>
            </a:pPr>
            <a:r>
              <a:rPr kumimoji="0" lang="en-US" sz="1800" b="0" i="0" u="none" strike="noStrike" kern="1200" cap="none" spc="0" normalizeH="0" baseline="0" noProof="0">
                <a:ln>
                  <a:noFill/>
                </a:ln>
                <a:solidFill>
                  <a:prstClr val="white">
                    <a:tint val="75000"/>
                  </a:prstClr>
                </a:solidFill>
                <a:effectLst/>
                <a:uLnTx/>
                <a:uFillTx/>
                <a:latin typeface="Century Gothic" panose="020B0502020202020204"/>
                <a:ea typeface="+mn-ea"/>
                <a:cs typeface="+mn-cs"/>
              </a:rPr>
              <a:t>The software shall connect to the OpenStreetMap (OSM) API, Overpass API, and a database linked to all the data on OSM.</a:t>
            </a:r>
            <a:endParaRPr kumimoji="0" lang="en-US" sz="180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endParaRPr>
          </a:p>
        </p:txBody>
      </p:sp>
      <p:pic>
        <p:nvPicPr>
          <p:cNvPr id="5" name="Picture 4" descr="Graphical user interface&#10;&#10;Description automatically generated with medium confidence">
            <a:extLst>
              <a:ext uri="{FF2B5EF4-FFF2-40B4-BE49-F238E27FC236}">
                <a16:creationId xmlns:a16="http://schemas.microsoft.com/office/drawing/2014/main" id="{0F1B4ED0-8226-526B-0BE5-96FBC05B8FF0}"/>
              </a:ext>
            </a:extLst>
          </p:cNvPr>
          <p:cNvPicPr>
            <a:picLocks noChangeAspect="1"/>
          </p:cNvPicPr>
          <p:nvPr/>
        </p:nvPicPr>
        <p:blipFill>
          <a:blip r:embed="rId2"/>
          <a:stretch>
            <a:fillRect/>
          </a:stretch>
        </p:blipFill>
        <p:spPr>
          <a:xfrm>
            <a:off x="1325236" y="421329"/>
            <a:ext cx="4501475" cy="6001967"/>
          </a:xfrm>
          <a:prstGeom prst="rect">
            <a:avLst/>
          </a:prstGeom>
        </p:spPr>
      </p:pic>
    </p:spTree>
    <p:extLst>
      <p:ext uri="{BB962C8B-B14F-4D97-AF65-F5344CB8AC3E}">
        <p14:creationId xmlns:p14="http://schemas.microsoft.com/office/powerpoint/2010/main" val="4058269364"/>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71D6766-59C8-C387-E2A3-6986CD7FBEFF}"/>
              </a:ext>
            </a:extLst>
          </p:cNvPr>
          <p:cNvPicPr>
            <a:picLocks noGrp="1" noChangeAspect="1"/>
          </p:cNvPicPr>
          <p:nvPr>
            <p:ph idx="1"/>
          </p:nvPr>
        </p:nvPicPr>
        <p:blipFill>
          <a:blip r:embed="rId2"/>
          <a:stretch>
            <a:fillRect/>
          </a:stretch>
        </p:blipFill>
        <p:spPr>
          <a:xfrm>
            <a:off x="6356414" y="1054177"/>
            <a:ext cx="5343722" cy="4749645"/>
          </a:xfrm>
        </p:spPr>
      </p:pic>
      <p:sp>
        <p:nvSpPr>
          <p:cNvPr id="4" name="Text Placeholder 3">
            <a:extLst>
              <a:ext uri="{FF2B5EF4-FFF2-40B4-BE49-F238E27FC236}">
                <a16:creationId xmlns:a16="http://schemas.microsoft.com/office/drawing/2014/main" id="{DBF5B9C4-268D-020D-5569-39FA5E1DDA87}"/>
              </a:ext>
            </a:extLst>
          </p:cNvPr>
          <p:cNvSpPr>
            <a:spLocks noGrp="1"/>
          </p:cNvSpPr>
          <p:nvPr>
            <p:ph type="body" sz="half" idx="2"/>
          </p:nvPr>
        </p:nvSpPr>
        <p:spPr>
          <a:xfrm>
            <a:off x="491865" y="408372"/>
            <a:ext cx="5864548" cy="6045693"/>
          </a:xfrm>
        </p:spPr>
        <p:txBody>
          <a:bodyPr>
            <a:noAutofit/>
          </a:bodyPr>
          <a:lstStyle/>
          <a:p>
            <a:pPr marL="342900" indent="-342900">
              <a:buFont typeface="Century Gothic" panose="020B0502020202020204" pitchFamily="34" charset="0"/>
              <a:buChar char="►"/>
            </a:pPr>
            <a:r>
              <a:rPr lang="en-US" sz="2400" dirty="0"/>
              <a:t>Software Input/Outputs and Data Requirements:</a:t>
            </a:r>
          </a:p>
          <a:p>
            <a:pPr lvl="1"/>
            <a:r>
              <a:rPr lang="en-US" sz="1800" dirty="0">
                <a:solidFill>
                  <a:schemeClr val="tx1"/>
                </a:solidFill>
              </a:rPr>
              <a:t>The software shall take the start and end points from the user on the map. The software shall allow the user to select different road options via checkboxes. These road options include busy or not busy and bike lanes or no bike lanes. The software shall output a series of directions in the web browser next to the map or drawn on the map. The route will be able to be exported via CSV. The software shall also take in data from the OSM API/database to compute the route.</a:t>
            </a:r>
          </a:p>
          <a:p>
            <a:pPr marL="342900" indent="-342900">
              <a:buFont typeface="Century Gothic" panose="020B0502020202020204" pitchFamily="34" charset="0"/>
              <a:buChar char="►"/>
            </a:pPr>
            <a:r>
              <a:rPr lang="en-US" sz="2400" dirty="0"/>
              <a:t>Installation and Maintenance Requirements: </a:t>
            </a:r>
          </a:p>
          <a:p>
            <a:pPr lvl="1"/>
            <a:r>
              <a:rPr lang="en-US" sz="1800" dirty="0">
                <a:solidFill>
                  <a:schemeClr val="tx1"/>
                </a:solidFill>
              </a:rPr>
              <a:t>The software should be able to handle a change in routes based on changes to the real-life environment. Still currently working on this requirement.</a:t>
            </a:r>
          </a:p>
        </p:txBody>
      </p:sp>
    </p:spTree>
    <p:extLst>
      <p:ext uri="{BB962C8B-B14F-4D97-AF65-F5344CB8AC3E}">
        <p14:creationId xmlns:p14="http://schemas.microsoft.com/office/powerpoint/2010/main" val="3626512602"/>
      </p:ext>
    </p:extLst>
  </p:cSld>
  <p:clrMapOvr>
    <a:masterClrMapping/>
  </p:clrMapOvr>
  <p:transition spd="med">
    <p:pull/>
  </p:transition>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155</TotalTime>
  <Words>585</Words>
  <Application>Microsoft Office PowerPoint</Application>
  <PresentationFormat>Widescreen</PresentationFormat>
  <Paragraphs>49</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Century Gothic</vt:lpstr>
      <vt:lpstr>Wingdings 3</vt:lpstr>
      <vt:lpstr>Slice</vt:lpstr>
      <vt:lpstr>The Kalamazoo Route Planner Project</vt:lpstr>
      <vt:lpstr>About the Project</vt:lpstr>
      <vt:lpstr>Gps traveling of Kalamazoo</vt:lpstr>
      <vt:lpstr>PowerPoint Presentation</vt:lpstr>
      <vt:lpstr>PowerPoint Presentation</vt:lpstr>
      <vt:lpstr>Requirements </vt:lpstr>
      <vt:lpstr>PowerPoint Presentation</vt:lpstr>
      <vt:lpstr>PowerPoint Presentation</vt:lpstr>
      <vt:lpstr>PowerPoint Presentation</vt:lpstr>
      <vt:lpstr>Current Plans</vt:lpstr>
      <vt:lpstr>Pre-Production to production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Kalamazoo Route Planner Project</dc:title>
  <dc:creator>AUSTIN Miller</dc:creator>
  <cp:lastModifiedBy>AUSTIN Miller</cp:lastModifiedBy>
  <cp:revision>13</cp:revision>
  <dcterms:created xsi:type="dcterms:W3CDTF">2023-02-02T01:22:58Z</dcterms:created>
  <dcterms:modified xsi:type="dcterms:W3CDTF">2023-02-09T03:53:33Z</dcterms:modified>
</cp:coreProperties>
</file>